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2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2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99222-4D26-4FB3-A135-A9E3739DD827}" v="120" dt="2023-03-31T18:16:1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2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95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59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4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3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42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1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6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10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0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2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3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84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9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687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262BE-8CA5-9D45-1578-A2EB6FDC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80" y="617037"/>
            <a:ext cx="9488905" cy="983163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学習指導要領「総則」をマスターしよう</a:t>
            </a:r>
            <a:br>
              <a:rPr kumimoji="1" lang="en-US" altLang="ja-JP" sz="4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r>
              <a:rPr kumimoji="1" lang="ja-JP" altLang="en-US" sz="4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２５～４８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729CBF-1CC7-908E-896D-7F1F9314D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663" y="2937418"/>
            <a:ext cx="6352674" cy="983163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何度も繰り返しましょうね！</a:t>
            </a:r>
          </a:p>
        </p:txBody>
      </p:sp>
    </p:spTree>
    <p:extLst>
      <p:ext uri="{BB962C8B-B14F-4D97-AF65-F5344CB8AC3E}">
        <p14:creationId xmlns:p14="http://schemas.microsoft.com/office/powerpoint/2010/main" val="9122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コンテンツ プレースホルダー 26" descr="テキスト&#10;&#10;自動的に生成された説明">
            <a:extLst>
              <a:ext uri="{FF2B5EF4-FFF2-40B4-BE49-F238E27FC236}">
                <a16:creationId xmlns:a16="http://schemas.microsoft.com/office/drawing/2014/main" id="{ADAD9B6B-F45A-3656-4785-2562C0434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05" y="351697"/>
            <a:ext cx="8222108" cy="6346342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7854016" y="3096776"/>
            <a:ext cx="80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4900449" y="3590663"/>
            <a:ext cx="646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全教師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3412398" y="3333132"/>
            <a:ext cx="773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校長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7567748" y="3333132"/>
            <a:ext cx="1402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道徳教育推進教師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6400799" y="4087957"/>
            <a:ext cx="1166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指導方針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211019" y="3869985"/>
            <a:ext cx="797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3488771" y="4105557"/>
            <a:ext cx="9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重点項目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A02C13-FFEA-55C4-7EC1-C011AF43E4EA}"/>
              </a:ext>
            </a:extLst>
          </p:cNvPr>
          <p:cNvSpPr txBox="1"/>
          <p:nvPr/>
        </p:nvSpPr>
        <p:spPr>
          <a:xfrm>
            <a:off x="2817047" y="4554778"/>
            <a:ext cx="797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9B8675-0D05-3ADA-C2E0-585376169533}"/>
              </a:ext>
            </a:extLst>
          </p:cNvPr>
          <p:cNvSpPr txBox="1"/>
          <p:nvPr/>
        </p:nvSpPr>
        <p:spPr>
          <a:xfrm>
            <a:off x="5348130" y="4554778"/>
            <a:ext cx="547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時期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80EACF-DE54-734A-4178-2F5B19485D8A}"/>
              </a:ext>
            </a:extLst>
          </p:cNvPr>
          <p:cNvSpPr txBox="1"/>
          <p:nvPr/>
        </p:nvSpPr>
        <p:spPr>
          <a:xfrm>
            <a:off x="7603650" y="4554778"/>
            <a:ext cx="547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連携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5738949" y="2322433"/>
            <a:ext cx="71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特質</a:t>
            </a:r>
          </a:p>
        </p:txBody>
      </p:sp>
    </p:spTree>
    <p:extLst>
      <p:ext uri="{BB962C8B-B14F-4D97-AF65-F5344CB8AC3E}">
        <p14:creationId xmlns:p14="http://schemas.microsoft.com/office/powerpoint/2010/main" val="29054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1" grpId="0"/>
      <p:bldP spid="22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コンテンツ プレースホルダー 31" descr="テキスト&#10;&#10;自動的に生成された説明">
            <a:extLst>
              <a:ext uri="{FF2B5EF4-FFF2-40B4-BE49-F238E27FC236}">
                <a16:creationId xmlns:a16="http://schemas.microsoft.com/office/drawing/2014/main" id="{8AFA0B3F-2940-EEFD-02AE-71D31A1B1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8" y="188413"/>
            <a:ext cx="8462015" cy="6325598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7620000" y="1651739"/>
            <a:ext cx="80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重点化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553720" y="1913349"/>
            <a:ext cx="646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生命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5786679" y="1902104"/>
            <a:ext cx="773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自律性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4783060" y="1913349"/>
            <a:ext cx="773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自立心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2660090" y="3182222"/>
            <a:ext cx="547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善悪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2660089" y="2185323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思いやる心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6623856" y="2906216"/>
            <a:ext cx="9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生活習慣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A02C13-FFEA-55C4-7EC1-C011AF43E4EA}"/>
              </a:ext>
            </a:extLst>
          </p:cNvPr>
          <p:cNvSpPr txBox="1"/>
          <p:nvPr/>
        </p:nvSpPr>
        <p:spPr>
          <a:xfrm>
            <a:off x="6553720" y="3154840"/>
            <a:ext cx="91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社会生活上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9B8675-0D05-3ADA-C2E0-585376169533}"/>
              </a:ext>
            </a:extLst>
          </p:cNvPr>
          <p:cNvSpPr txBox="1"/>
          <p:nvPr/>
        </p:nvSpPr>
        <p:spPr>
          <a:xfrm>
            <a:off x="5239106" y="3930366"/>
            <a:ext cx="547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善悪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80EACF-DE54-734A-4178-2F5B19485D8A}"/>
              </a:ext>
            </a:extLst>
          </p:cNvPr>
          <p:cNvSpPr txBox="1"/>
          <p:nvPr/>
        </p:nvSpPr>
        <p:spPr>
          <a:xfrm>
            <a:off x="2803940" y="4218862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身近な人々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4572001" y="1651739"/>
            <a:ext cx="869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発達段階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3770B3-96B3-4F59-D7D7-AA6F730D3F9F}"/>
              </a:ext>
            </a:extLst>
          </p:cNvPr>
          <p:cNvSpPr txBox="1"/>
          <p:nvPr/>
        </p:nvSpPr>
        <p:spPr>
          <a:xfrm>
            <a:off x="5524903" y="4191976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集団や社会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865B3A7-4621-87B9-EC9F-8DE94169C735}"/>
              </a:ext>
            </a:extLst>
          </p:cNvPr>
          <p:cNvSpPr txBox="1"/>
          <p:nvPr/>
        </p:nvSpPr>
        <p:spPr>
          <a:xfrm>
            <a:off x="5694679" y="4683042"/>
            <a:ext cx="1106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考え方や立場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610FCC3-2EDB-4DF6-DC24-2975FB9D7864}"/>
              </a:ext>
            </a:extLst>
          </p:cNvPr>
          <p:cNvSpPr txBox="1"/>
          <p:nvPr/>
        </p:nvSpPr>
        <p:spPr>
          <a:xfrm>
            <a:off x="3487620" y="4944652"/>
            <a:ext cx="752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意義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34EEEB-1931-6A24-EF24-A2095AADCF55}"/>
              </a:ext>
            </a:extLst>
          </p:cNvPr>
          <p:cNvSpPr txBox="1"/>
          <p:nvPr/>
        </p:nvSpPr>
        <p:spPr>
          <a:xfrm>
            <a:off x="5927720" y="4936992"/>
            <a:ext cx="873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集団生活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BD3F725-FDBC-4BCE-1C32-3159AD8E6366}"/>
              </a:ext>
            </a:extLst>
          </p:cNvPr>
          <p:cNvSpPr txBox="1"/>
          <p:nvPr/>
        </p:nvSpPr>
        <p:spPr>
          <a:xfrm>
            <a:off x="2530427" y="5198602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伝統と文化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8E6EF73-8951-7489-B8CF-44B4BC0B37AE}"/>
              </a:ext>
            </a:extLst>
          </p:cNvPr>
          <p:cNvSpPr txBox="1"/>
          <p:nvPr/>
        </p:nvSpPr>
        <p:spPr>
          <a:xfrm>
            <a:off x="6132804" y="5198602"/>
            <a:ext cx="752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郷土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93D09A5-8CE6-6C26-6CA4-8A67A19E194A}"/>
              </a:ext>
            </a:extLst>
          </p:cNvPr>
          <p:cNvSpPr txBox="1"/>
          <p:nvPr/>
        </p:nvSpPr>
        <p:spPr>
          <a:xfrm>
            <a:off x="8394661" y="5181184"/>
            <a:ext cx="873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尊重</a:t>
            </a:r>
          </a:p>
        </p:txBody>
      </p:sp>
    </p:spTree>
    <p:extLst>
      <p:ext uri="{BB962C8B-B14F-4D97-AF65-F5344CB8AC3E}">
        <p14:creationId xmlns:p14="http://schemas.microsoft.com/office/powerpoint/2010/main" val="2920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1" grpId="0"/>
      <p:bldP spid="22" grpId="0"/>
      <p:bldP spid="23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コンテンツ プレースホルダー 42" descr="テキスト, 手紙&#10;&#10;自動的に生成された説明">
            <a:extLst>
              <a:ext uri="{FF2B5EF4-FFF2-40B4-BE49-F238E27FC236}">
                <a16:creationId xmlns:a16="http://schemas.microsoft.com/office/drawing/2014/main" id="{F3CA2D90-47B9-6560-FBAA-4F47DB083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56" y="380689"/>
            <a:ext cx="8002588" cy="6215364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290466" y="1923713"/>
            <a:ext cx="107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7296545" y="2174959"/>
            <a:ext cx="646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自立心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3281178" y="2432954"/>
            <a:ext cx="773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規律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4591472" y="2174959"/>
            <a:ext cx="773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道徳教育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7267590" y="2425414"/>
            <a:ext cx="547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弱さ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5226197" y="2421776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生命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7975082" y="2163804"/>
            <a:ext cx="646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自律性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A02C13-FFEA-55C4-7EC1-C011AF43E4EA}"/>
              </a:ext>
            </a:extLst>
          </p:cNvPr>
          <p:cNvSpPr txBox="1"/>
          <p:nvPr/>
        </p:nvSpPr>
        <p:spPr>
          <a:xfrm>
            <a:off x="4103637" y="2888665"/>
            <a:ext cx="752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9B8675-0D05-3ADA-C2E0-585376169533}"/>
              </a:ext>
            </a:extLst>
          </p:cNvPr>
          <p:cNvSpPr txBox="1"/>
          <p:nvPr/>
        </p:nvSpPr>
        <p:spPr>
          <a:xfrm>
            <a:off x="5112701" y="2660412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法やきまり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80EACF-DE54-734A-4178-2F5B19485D8A}"/>
              </a:ext>
            </a:extLst>
          </p:cNvPr>
          <p:cNvSpPr txBox="1"/>
          <p:nvPr/>
        </p:nvSpPr>
        <p:spPr>
          <a:xfrm>
            <a:off x="2530427" y="3150275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伝統と文化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7328172" y="1923713"/>
            <a:ext cx="869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重点化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3770B3-96B3-4F59-D7D7-AA6F730D3F9F}"/>
              </a:ext>
            </a:extLst>
          </p:cNvPr>
          <p:cNvSpPr txBox="1"/>
          <p:nvPr/>
        </p:nvSpPr>
        <p:spPr>
          <a:xfrm>
            <a:off x="6574678" y="2888665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意欲と態度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865B3A7-4621-87B9-EC9F-8DE94169C735}"/>
              </a:ext>
            </a:extLst>
          </p:cNvPr>
          <p:cNvSpPr txBox="1"/>
          <p:nvPr/>
        </p:nvSpPr>
        <p:spPr>
          <a:xfrm>
            <a:off x="7975081" y="3143369"/>
            <a:ext cx="894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尊重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34EEEB-1931-6A24-EF24-A2095AADCF55}"/>
              </a:ext>
            </a:extLst>
          </p:cNvPr>
          <p:cNvSpPr txBox="1"/>
          <p:nvPr/>
        </p:nvSpPr>
        <p:spPr>
          <a:xfrm>
            <a:off x="5257885" y="3393289"/>
            <a:ext cx="873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自覚</a:t>
            </a:r>
          </a:p>
        </p:txBody>
      </p:sp>
    </p:spTree>
    <p:extLst>
      <p:ext uri="{BB962C8B-B14F-4D97-AF65-F5344CB8AC3E}">
        <p14:creationId xmlns:p14="http://schemas.microsoft.com/office/powerpoint/2010/main" val="10330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1" grpId="0"/>
      <p:bldP spid="22" grpId="0"/>
      <p:bldP spid="23" grpId="0"/>
      <p:bldP spid="28" grpId="0"/>
      <p:bldP spid="33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コンテンツ プレースホルダー 46" descr="テキスト, 手紙&#10;&#10;自動的に生成された説明">
            <a:extLst>
              <a:ext uri="{FF2B5EF4-FFF2-40B4-BE49-F238E27FC236}">
                <a16:creationId xmlns:a16="http://schemas.microsoft.com/office/drawing/2014/main" id="{3869EB9D-B3DB-7CB1-B7DE-244FBA3CE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9" y="252582"/>
            <a:ext cx="8578973" cy="6360160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571686" y="1688899"/>
            <a:ext cx="829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環境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618930" y="1947263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豊かな体験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3677574" y="2465208"/>
            <a:ext cx="894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安全の確保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3275723" y="1943489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自然体験活動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8295427" y="2986421"/>
            <a:ext cx="547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公表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4073955" y="2986421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2919476" y="2208009"/>
            <a:ext cx="856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道徳教育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A02C13-FFEA-55C4-7EC1-C011AF43E4EA}"/>
              </a:ext>
            </a:extLst>
          </p:cNvPr>
          <p:cNvSpPr txBox="1"/>
          <p:nvPr/>
        </p:nvSpPr>
        <p:spPr>
          <a:xfrm>
            <a:off x="4269703" y="3502059"/>
            <a:ext cx="752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共通理解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9B8675-0D05-3ADA-C2E0-585376169533}"/>
              </a:ext>
            </a:extLst>
          </p:cNvPr>
          <p:cNvSpPr txBox="1"/>
          <p:nvPr/>
        </p:nvSpPr>
        <p:spPr>
          <a:xfrm>
            <a:off x="6796283" y="3219047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参加や協力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6742217" y="1688899"/>
            <a:ext cx="1191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集団宿泊活動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3770B3-96B3-4F59-D7D7-AA6F730D3F9F}"/>
              </a:ext>
            </a:extLst>
          </p:cNvPr>
          <p:cNvSpPr txBox="1"/>
          <p:nvPr/>
        </p:nvSpPr>
        <p:spPr>
          <a:xfrm>
            <a:off x="6213527" y="3502059"/>
            <a:ext cx="752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連携</a:t>
            </a:r>
          </a:p>
        </p:txBody>
      </p:sp>
    </p:spTree>
    <p:extLst>
      <p:ext uri="{BB962C8B-B14F-4D97-AF65-F5344CB8AC3E}">
        <p14:creationId xmlns:p14="http://schemas.microsoft.com/office/powerpoint/2010/main" val="23982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1" grpId="0"/>
      <p:bldP spid="22" grpId="0"/>
      <p:bldP spid="28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コンテンツ プレースホルダー 50" descr="テキスト, 手紙&#10;&#10;自動的に生成された説明">
            <a:extLst>
              <a:ext uri="{FF2B5EF4-FFF2-40B4-BE49-F238E27FC236}">
                <a16:creationId xmlns:a16="http://schemas.microsoft.com/office/drawing/2014/main" id="{74BD3BF3-1152-815F-2B13-FB5EC9D8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85" y="285206"/>
            <a:ext cx="8207749" cy="6287588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6821409" y="2307900"/>
            <a:ext cx="1238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よりよく生きる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244263" y="2817838"/>
            <a:ext cx="121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多面的・多角的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7498847" y="2777898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考えを深める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4929383" y="2540771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道徳的諸評価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5238287" y="3061816"/>
            <a:ext cx="75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実践意欲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919802" y="3084555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判断力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5298723" y="2804556"/>
            <a:ext cx="111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自己の生き方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3144541" y="2569510"/>
            <a:ext cx="98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</a:p>
        </p:txBody>
      </p:sp>
    </p:spTree>
    <p:extLst>
      <p:ext uri="{BB962C8B-B14F-4D97-AF65-F5344CB8AC3E}">
        <p14:creationId xmlns:p14="http://schemas.microsoft.com/office/powerpoint/2010/main" val="11614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コンテンツ プレースホルダー 54" descr="テキスト&#10;&#10;自動的に生成された説明">
            <a:extLst>
              <a:ext uri="{FF2B5EF4-FFF2-40B4-BE49-F238E27FC236}">
                <a16:creationId xmlns:a16="http://schemas.microsoft.com/office/drawing/2014/main" id="{9922F4E2-56CD-BA72-8D69-713D13014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93" y="304237"/>
            <a:ext cx="8253695" cy="6254315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969904" y="2198427"/>
            <a:ext cx="803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846524" y="2950857"/>
            <a:ext cx="121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全て取り上げる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2715710" y="3469889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複数の時間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6845268" y="2460037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年間指導計画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5877396" y="4413479"/>
            <a:ext cx="75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協力的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153448" y="4443040"/>
            <a:ext cx="95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校長や教頭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8360475" y="2927488"/>
            <a:ext cx="111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学年間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8186803" y="2137601"/>
            <a:ext cx="98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総合的な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8FA628-6C9B-46E7-034E-48C1BF17E905}"/>
              </a:ext>
            </a:extLst>
          </p:cNvPr>
          <p:cNvSpPr txBox="1"/>
          <p:nvPr/>
        </p:nvSpPr>
        <p:spPr>
          <a:xfrm>
            <a:off x="2754219" y="2496739"/>
            <a:ext cx="98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学習の時間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2720692" y="4704650"/>
            <a:ext cx="1410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道徳教育推進教師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3065417" y="5185624"/>
            <a:ext cx="1321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学級担任の教師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6631543" y="5148128"/>
            <a:ext cx="896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校長や教頭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6830D95-28CF-DB22-5EC8-A6D33F7A54BE}"/>
              </a:ext>
            </a:extLst>
          </p:cNvPr>
          <p:cNvSpPr txBox="1"/>
          <p:nvPr/>
        </p:nvSpPr>
        <p:spPr>
          <a:xfrm>
            <a:off x="3410824" y="5423131"/>
            <a:ext cx="75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協力的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9EC787-8257-FDE4-9CDF-2DE96035CFED}"/>
              </a:ext>
            </a:extLst>
          </p:cNvPr>
          <p:cNvSpPr txBox="1"/>
          <p:nvPr/>
        </p:nvSpPr>
        <p:spPr>
          <a:xfrm>
            <a:off x="6386847" y="5406842"/>
            <a:ext cx="1321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道徳教育推進教師</a:t>
            </a:r>
          </a:p>
        </p:txBody>
      </p:sp>
    </p:spTree>
    <p:extLst>
      <p:ext uri="{BB962C8B-B14F-4D97-AF65-F5344CB8AC3E}">
        <p14:creationId xmlns:p14="http://schemas.microsoft.com/office/powerpoint/2010/main" val="27497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コンテンツ プレースホルダー 64" descr="テキスト&#10;&#10;自動的に生成された説明">
            <a:extLst>
              <a:ext uri="{FF2B5EF4-FFF2-40B4-BE49-F238E27FC236}">
                <a16:creationId xmlns:a16="http://schemas.microsoft.com/office/drawing/2014/main" id="{A1533CCD-4BCA-4C88-DB2D-D548E8E0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290959"/>
            <a:ext cx="8307262" cy="6357859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823064" y="1855975"/>
            <a:ext cx="115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教育活動全体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881579" y="2656906"/>
            <a:ext cx="1055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補うこと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4110640" y="2912653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相互の関連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3881579" y="2401159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6365966" y="3367380"/>
            <a:ext cx="641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成長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483429" y="3367380"/>
            <a:ext cx="90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6211185" y="2630482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実態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6811687" y="1855975"/>
            <a:ext cx="609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8FA628-6C9B-46E7-034E-48C1BF17E905}"/>
              </a:ext>
            </a:extLst>
          </p:cNvPr>
          <p:cNvSpPr txBox="1"/>
          <p:nvPr/>
        </p:nvSpPr>
        <p:spPr>
          <a:xfrm>
            <a:off x="3896656" y="2139549"/>
            <a:ext cx="1301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計画的・発展的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2563937" y="3657258"/>
            <a:ext cx="1162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課題や目標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5573486" y="3887857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7541624" y="3621044"/>
            <a:ext cx="776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6830D95-28CF-DB22-5EC8-A6D33F7A54BE}"/>
              </a:ext>
            </a:extLst>
          </p:cNvPr>
          <p:cNvSpPr txBox="1"/>
          <p:nvPr/>
        </p:nvSpPr>
        <p:spPr>
          <a:xfrm>
            <a:off x="3325593" y="4608474"/>
            <a:ext cx="165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多様な感じ方や考え方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9EC787-8257-FDE4-9CDF-2DE96035CFED}"/>
              </a:ext>
            </a:extLst>
          </p:cNvPr>
          <p:cNvSpPr txBox="1"/>
          <p:nvPr/>
        </p:nvSpPr>
        <p:spPr>
          <a:xfrm>
            <a:off x="7657080" y="4618655"/>
            <a:ext cx="1321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表現する力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B71B019-CF53-3D17-10BD-46D9CDD6D27F}"/>
              </a:ext>
            </a:extLst>
          </p:cNvPr>
          <p:cNvSpPr txBox="1"/>
          <p:nvPr/>
        </p:nvSpPr>
        <p:spPr>
          <a:xfrm>
            <a:off x="5834742" y="4877294"/>
            <a:ext cx="1223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話し合ったり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8229599" y="4870084"/>
            <a:ext cx="945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言語活動</a:t>
            </a:r>
          </a:p>
        </p:txBody>
      </p:sp>
    </p:spTree>
    <p:extLst>
      <p:ext uri="{BB962C8B-B14F-4D97-AF65-F5344CB8AC3E}">
        <p14:creationId xmlns:p14="http://schemas.microsoft.com/office/powerpoint/2010/main" val="8746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コンテンツ プレースホルダー 70" descr="テキスト&#10;&#10;自動的に生成された説明">
            <a:extLst>
              <a:ext uri="{FF2B5EF4-FFF2-40B4-BE49-F238E27FC236}">
                <a16:creationId xmlns:a16="http://schemas.microsoft.com/office/drawing/2014/main" id="{40308195-1901-4A62-F356-92BFFA7EA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9" y="187628"/>
            <a:ext cx="8506464" cy="6439595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851671" y="1668447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947998" y="2161794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6912161" y="2422552"/>
            <a:ext cx="688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弱さ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7883657" y="1900184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3640183" y="3415365"/>
            <a:ext cx="1732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多様な感じ方や考え方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531798" y="2690885"/>
            <a:ext cx="207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よりよく生きようとすること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4113528" y="2417117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6702585" y="1668447"/>
            <a:ext cx="609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成長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8FA628-6C9B-46E7-034E-48C1BF17E905}"/>
              </a:ext>
            </a:extLst>
          </p:cNvPr>
          <p:cNvSpPr txBox="1"/>
          <p:nvPr/>
        </p:nvSpPr>
        <p:spPr>
          <a:xfrm>
            <a:off x="2861722" y="1931347"/>
            <a:ext cx="1114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課題や目標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7994469" y="3429000"/>
            <a:ext cx="1051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表現する力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5538888" y="3964410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価値観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6196354" y="3702800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討論したり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6830D95-28CF-DB22-5EC8-A6D33F7A54BE}"/>
              </a:ext>
            </a:extLst>
          </p:cNvPr>
          <p:cNvSpPr txBox="1"/>
          <p:nvPr/>
        </p:nvSpPr>
        <p:spPr>
          <a:xfrm>
            <a:off x="6957441" y="3964410"/>
            <a:ext cx="165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多面的・多角的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9EC787-8257-FDE4-9CDF-2DE96035CFED}"/>
              </a:ext>
            </a:extLst>
          </p:cNvPr>
          <p:cNvSpPr txBox="1"/>
          <p:nvPr/>
        </p:nvSpPr>
        <p:spPr>
          <a:xfrm>
            <a:off x="6196354" y="4215839"/>
            <a:ext cx="152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多様な見方や考え方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B71B019-CF53-3D17-10BD-46D9CDD6D27F}"/>
              </a:ext>
            </a:extLst>
          </p:cNvPr>
          <p:cNvSpPr txBox="1"/>
          <p:nvPr/>
        </p:nvSpPr>
        <p:spPr>
          <a:xfrm>
            <a:off x="3364647" y="4470733"/>
            <a:ext cx="1223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見方や考え方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7874237" y="2663162"/>
            <a:ext cx="1261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共に考える姿勢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A3C0C55-A624-8540-ABEC-40D92571C08F}"/>
              </a:ext>
            </a:extLst>
          </p:cNvPr>
          <p:cNvSpPr txBox="1"/>
          <p:nvPr/>
        </p:nvSpPr>
        <p:spPr>
          <a:xfrm>
            <a:off x="8572924" y="3690610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言語活動</a:t>
            </a:r>
          </a:p>
        </p:txBody>
      </p:sp>
    </p:spTree>
    <p:extLst>
      <p:ext uri="{BB962C8B-B14F-4D97-AF65-F5344CB8AC3E}">
        <p14:creationId xmlns:p14="http://schemas.microsoft.com/office/powerpoint/2010/main" val="27893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コンテンツ プレースホルダー 76" descr="テキスト&#10;&#10;自動的に生成された説明">
            <a:extLst>
              <a:ext uri="{FF2B5EF4-FFF2-40B4-BE49-F238E27FC236}">
                <a16:creationId xmlns:a16="http://schemas.microsoft.com/office/drawing/2014/main" id="{0AFE3B95-4A1A-9853-EC9C-92F5FA8C2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20" y="282655"/>
            <a:ext cx="8080576" cy="6265419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518817" y="1758628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330159" y="2513853"/>
            <a:ext cx="123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多様な実践活動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7824859" y="2498621"/>
            <a:ext cx="688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5623145" y="2262424"/>
            <a:ext cx="999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意義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5883022" y="3496211"/>
            <a:ext cx="878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科学技術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158327" y="3234601"/>
            <a:ext cx="96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6880889" y="2515815"/>
            <a:ext cx="108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体験活動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7295688" y="1758628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問題解決的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8FA628-6C9B-46E7-034E-48C1BF17E905}"/>
              </a:ext>
            </a:extLst>
          </p:cNvPr>
          <p:cNvSpPr txBox="1"/>
          <p:nvPr/>
        </p:nvSpPr>
        <p:spPr>
          <a:xfrm>
            <a:off x="4119336" y="2020238"/>
            <a:ext cx="1114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体験的な学習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2995749" y="3721045"/>
            <a:ext cx="121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持続可能な発展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7132137" y="3995801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意欲や態度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7604992" y="3722468"/>
            <a:ext cx="94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社会的課題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9EC787-8257-FDE4-9CDF-2DE96035CFED}"/>
              </a:ext>
            </a:extLst>
          </p:cNvPr>
          <p:cNvSpPr txBox="1"/>
          <p:nvPr/>
        </p:nvSpPr>
        <p:spPr>
          <a:xfrm>
            <a:off x="6991007" y="4253398"/>
            <a:ext cx="152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特定の見方や考え方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7976488" y="3234601"/>
            <a:ext cx="1087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情報モラル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A3C0C55-A624-8540-ABEC-40D92571C08F}"/>
              </a:ext>
            </a:extLst>
          </p:cNvPr>
          <p:cNvSpPr txBox="1"/>
          <p:nvPr/>
        </p:nvSpPr>
        <p:spPr>
          <a:xfrm>
            <a:off x="5138057" y="3982655"/>
            <a:ext cx="75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解決</a:t>
            </a:r>
          </a:p>
        </p:txBody>
      </p:sp>
    </p:spTree>
    <p:extLst>
      <p:ext uri="{BB962C8B-B14F-4D97-AF65-F5344CB8AC3E}">
        <p14:creationId xmlns:p14="http://schemas.microsoft.com/office/powerpoint/2010/main" val="5822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  <p:bldP spid="56" grpId="0"/>
      <p:bldP spid="57" grpId="0"/>
      <p:bldP spid="58" grpId="0"/>
      <p:bldP spid="59" grpId="0"/>
      <p:bldP spid="61" grpId="0"/>
      <p:bldP spid="67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コンテンツ プレースホルダー 80" descr="テキスト&#10;&#10;自動的に生成された説明">
            <a:extLst>
              <a:ext uri="{FF2B5EF4-FFF2-40B4-BE49-F238E27FC236}">
                <a16:creationId xmlns:a16="http://schemas.microsoft.com/office/drawing/2014/main" id="{A893AEC1-9AB1-F398-86CD-F6FAB4F62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6" y="304715"/>
            <a:ext cx="8299185" cy="6248570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209243" y="1664599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458548" y="2158966"/>
            <a:ext cx="123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持続可能な発展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5134350" y="2439930"/>
            <a:ext cx="688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解決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7468631" y="1930605"/>
            <a:ext cx="999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生命倫理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5871797" y="3460858"/>
            <a:ext cx="878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地域教材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7604992" y="2451798"/>
            <a:ext cx="96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意欲や態度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2573809" y="2419837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自分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8162721" y="1664599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情報モラル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8FA628-6C9B-46E7-034E-48C1BF17E905}"/>
              </a:ext>
            </a:extLst>
          </p:cNvPr>
          <p:cNvSpPr txBox="1"/>
          <p:nvPr/>
        </p:nvSpPr>
        <p:spPr>
          <a:xfrm>
            <a:off x="6002145" y="1906869"/>
            <a:ext cx="878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科学技術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3692434" y="3433427"/>
            <a:ext cx="813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公開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4400348" y="3954033"/>
            <a:ext cx="813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連携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3074126" y="3696901"/>
            <a:ext cx="116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各分野の専門家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4679119" y="2701540"/>
            <a:ext cx="1556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多様な見方や考え方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A3C0C55-A624-8540-ABEC-40D92571C08F}"/>
              </a:ext>
            </a:extLst>
          </p:cNvPr>
          <p:cNvSpPr txBox="1"/>
          <p:nvPr/>
        </p:nvSpPr>
        <p:spPr>
          <a:xfrm>
            <a:off x="2645800" y="3921270"/>
            <a:ext cx="75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共通理解</a:t>
            </a:r>
          </a:p>
        </p:txBody>
      </p:sp>
    </p:spTree>
    <p:extLst>
      <p:ext uri="{BB962C8B-B14F-4D97-AF65-F5344CB8AC3E}">
        <p14:creationId xmlns:p14="http://schemas.microsoft.com/office/powerpoint/2010/main" val="39393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9" grpId="0"/>
      <p:bldP spid="28" grpId="0"/>
      <p:bldP spid="56" grpId="0"/>
      <p:bldP spid="57" grpId="0"/>
      <p:bldP spid="58" grpId="0"/>
      <p:bldP spid="59" grpId="0"/>
      <p:bldP spid="67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DC7D175F-5BC2-F84F-1F37-F2D46B839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77" y="450377"/>
            <a:ext cx="7955804" cy="6242151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E7D4FD-B32D-CC47-E00C-933AC22FC009}"/>
              </a:ext>
            </a:extLst>
          </p:cNvPr>
          <p:cNvSpPr txBox="1"/>
          <p:nvPr/>
        </p:nvSpPr>
        <p:spPr>
          <a:xfrm>
            <a:off x="5513697" y="2812841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特別支援学校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497C6D-1956-565C-8273-9E1162672B9D}"/>
              </a:ext>
            </a:extLst>
          </p:cNvPr>
          <p:cNvSpPr txBox="1"/>
          <p:nvPr/>
        </p:nvSpPr>
        <p:spPr>
          <a:xfrm>
            <a:off x="4102295" y="3121223"/>
            <a:ext cx="111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障害の状態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91C931-11E7-6BEA-4D02-84CAC43EF57A}"/>
              </a:ext>
            </a:extLst>
          </p:cNvPr>
          <p:cNvSpPr txBox="1"/>
          <p:nvPr/>
        </p:nvSpPr>
        <p:spPr>
          <a:xfrm>
            <a:off x="4102296" y="4290716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352186-6FA4-D232-B3D2-2AD545152DD2}"/>
              </a:ext>
            </a:extLst>
          </p:cNvPr>
          <p:cNvSpPr txBox="1"/>
          <p:nvPr/>
        </p:nvSpPr>
        <p:spPr>
          <a:xfrm>
            <a:off x="7677169" y="3120618"/>
            <a:ext cx="98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組織的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C4E02D-CA34-522B-3956-C43EC1D1511D}"/>
              </a:ext>
            </a:extLst>
          </p:cNvPr>
          <p:cNvSpPr txBox="1"/>
          <p:nvPr/>
        </p:nvSpPr>
        <p:spPr>
          <a:xfrm>
            <a:off x="5149191" y="4290716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生活上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55148E-E622-9398-9B9C-10C830C2651C}"/>
              </a:ext>
            </a:extLst>
          </p:cNvPr>
          <p:cNvSpPr txBox="1"/>
          <p:nvPr/>
        </p:nvSpPr>
        <p:spPr>
          <a:xfrm>
            <a:off x="6878473" y="4290716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87684D-75D5-DD61-CC16-5674B291D2FC}"/>
              </a:ext>
            </a:extLst>
          </p:cNvPr>
          <p:cNvSpPr txBox="1"/>
          <p:nvPr/>
        </p:nvSpPr>
        <p:spPr>
          <a:xfrm>
            <a:off x="6176757" y="4598795"/>
            <a:ext cx="947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自立活動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40F1AE-D73A-884B-4839-59AA16798318}"/>
              </a:ext>
            </a:extLst>
          </p:cNvPr>
          <p:cNvSpPr txBox="1"/>
          <p:nvPr/>
        </p:nvSpPr>
        <p:spPr>
          <a:xfrm>
            <a:off x="4102295" y="5152432"/>
            <a:ext cx="111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障害の程度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3534D3-6A53-CD09-4715-0E9C53319875}"/>
              </a:ext>
            </a:extLst>
          </p:cNvPr>
          <p:cNvSpPr txBox="1"/>
          <p:nvPr/>
        </p:nvSpPr>
        <p:spPr>
          <a:xfrm>
            <a:off x="8430911" y="4998543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下学年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924D54-8BE1-12DB-B7F3-7EB0FF815A64}"/>
              </a:ext>
            </a:extLst>
          </p:cNvPr>
          <p:cNvSpPr txBox="1"/>
          <p:nvPr/>
        </p:nvSpPr>
        <p:spPr>
          <a:xfrm>
            <a:off x="4661073" y="5614702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各教科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A10248-8A9E-AB3D-ADC8-B45539D41692}"/>
              </a:ext>
            </a:extLst>
          </p:cNvPr>
          <p:cNvSpPr txBox="1"/>
          <p:nvPr/>
        </p:nvSpPr>
        <p:spPr>
          <a:xfrm>
            <a:off x="6995359" y="5614701"/>
            <a:ext cx="72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実態</a:t>
            </a:r>
          </a:p>
        </p:txBody>
      </p:sp>
    </p:spTree>
    <p:extLst>
      <p:ext uri="{BB962C8B-B14F-4D97-AF65-F5344CB8AC3E}">
        <p14:creationId xmlns:p14="http://schemas.microsoft.com/office/powerpoint/2010/main" val="27146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7" grpId="0"/>
      <p:bldP spid="8" grpId="0"/>
      <p:bldP spid="11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コンテンツ プレースホルダー 84" descr="テキスト, 手紙&#10;&#10;自動的に生成された説明">
            <a:extLst>
              <a:ext uri="{FF2B5EF4-FFF2-40B4-BE49-F238E27FC236}">
                <a16:creationId xmlns:a16="http://schemas.microsoft.com/office/drawing/2014/main" id="{555D9B96-F268-FC96-04A0-66E6EC5B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2" y="236954"/>
            <a:ext cx="8435721" cy="6447808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5090806" y="2571461"/>
            <a:ext cx="925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伝統と文化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940876" y="2299448"/>
            <a:ext cx="1106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多様な教材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7219571" y="2550642"/>
            <a:ext cx="925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スポーツ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5435262" y="4354800"/>
            <a:ext cx="878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ねらい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6372311" y="2842186"/>
            <a:ext cx="96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問題意識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4890897" y="2299448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地域の実情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8174973" y="2561058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情報化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42EC37B-66DC-3C1F-15EF-5C3F755FBDD4}"/>
              </a:ext>
            </a:extLst>
          </p:cNvPr>
          <p:cNvSpPr txBox="1"/>
          <p:nvPr/>
        </p:nvSpPr>
        <p:spPr>
          <a:xfrm>
            <a:off x="5689352" y="3094119"/>
            <a:ext cx="1251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充実した教材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5E8DC-928E-0660-4E95-2860913DA9C0}"/>
              </a:ext>
            </a:extLst>
          </p:cNvPr>
          <p:cNvSpPr txBox="1"/>
          <p:nvPr/>
        </p:nvSpPr>
        <p:spPr>
          <a:xfrm>
            <a:off x="3675727" y="4356116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4061922" y="3604979"/>
            <a:ext cx="102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教育基本法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8429897" y="2842186"/>
            <a:ext cx="661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多角的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A3C0C55-A624-8540-ABEC-40D92571C08F}"/>
              </a:ext>
            </a:extLst>
          </p:cNvPr>
          <p:cNvSpPr txBox="1"/>
          <p:nvPr/>
        </p:nvSpPr>
        <p:spPr>
          <a:xfrm>
            <a:off x="5470173" y="3598990"/>
            <a:ext cx="925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学校教育法</a:t>
            </a:r>
          </a:p>
        </p:txBody>
      </p:sp>
    </p:spTree>
    <p:extLst>
      <p:ext uri="{BB962C8B-B14F-4D97-AF65-F5344CB8AC3E}">
        <p14:creationId xmlns:p14="http://schemas.microsoft.com/office/powerpoint/2010/main" val="22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17" grpId="0"/>
      <p:bldP spid="5" grpId="0"/>
      <p:bldP spid="9" grpId="0"/>
      <p:bldP spid="28" grpId="0"/>
      <p:bldP spid="57" grpId="0"/>
      <p:bldP spid="58" grpId="0"/>
      <p:bldP spid="59" grpId="0"/>
      <p:bldP spid="67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コンテンツ プレースホルダー 88" descr="ダイアグラム&#10;&#10;自動的に生成された説明">
            <a:extLst>
              <a:ext uri="{FF2B5EF4-FFF2-40B4-BE49-F238E27FC236}">
                <a16:creationId xmlns:a16="http://schemas.microsoft.com/office/drawing/2014/main" id="{55670F0D-7E1F-187E-2CD0-84EC72F01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71" y="264119"/>
            <a:ext cx="8544856" cy="6329761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7333320" y="1972222"/>
            <a:ext cx="1649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よりよく生きる喜び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8057053" y="1672939"/>
            <a:ext cx="925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人間関係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3062643" y="2661016"/>
            <a:ext cx="1613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多様な見方や考え方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4027088" y="3450978"/>
            <a:ext cx="96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3062644" y="1672939"/>
            <a:ext cx="12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人間尊重の精神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2762792" y="2982780"/>
            <a:ext cx="12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偏った取り扱い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4432105" y="3788371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数値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6396159" y="3455846"/>
            <a:ext cx="661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継続的</a:t>
            </a:r>
          </a:p>
        </p:txBody>
      </p:sp>
    </p:spTree>
    <p:extLst>
      <p:ext uri="{BB962C8B-B14F-4D97-AF65-F5344CB8AC3E}">
        <p14:creationId xmlns:p14="http://schemas.microsoft.com/office/powerpoint/2010/main" val="11994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5" grpId="0"/>
      <p:bldP spid="9" grpId="0"/>
      <p:bldP spid="28" grpId="0"/>
      <p:bldP spid="59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コンテンツ プレースホルダー 9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3FF80B25-C5B6-7BE9-C57E-59677ECB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0" y="220339"/>
            <a:ext cx="8214239" cy="6461278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2852322" y="2557722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204117" y="2283622"/>
            <a:ext cx="130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横断的・総合的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4092642" y="2539073"/>
            <a:ext cx="1613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自己の生き方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5374652" y="3279897"/>
            <a:ext cx="96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課題の解決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2684799" y="2296112"/>
            <a:ext cx="814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探究的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C3D80-CE28-693C-11AA-756D8C509503}"/>
              </a:ext>
            </a:extLst>
          </p:cNvPr>
          <p:cNvSpPr txBox="1"/>
          <p:nvPr/>
        </p:nvSpPr>
        <p:spPr>
          <a:xfrm>
            <a:off x="2852321" y="3298195"/>
            <a:ext cx="109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探究的な学習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C0E48FD-C49F-1744-54FF-4B1779330F94}"/>
              </a:ext>
            </a:extLst>
          </p:cNvPr>
          <p:cNvSpPr txBox="1"/>
          <p:nvPr/>
        </p:nvSpPr>
        <p:spPr>
          <a:xfrm>
            <a:off x="4896505" y="3523991"/>
            <a:ext cx="1046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探究的な学習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845C26B-B5E7-6B29-7635-75DCA470DC56}"/>
              </a:ext>
            </a:extLst>
          </p:cNvPr>
          <p:cNvSpPr txBox="1"/>
          <p:nvPr/>
        </p:nvSpPr>
        <p:spPr>
          <a:xfrm>
            <a:off x="3588707" y="3541156"/>
            <a:ext cx="661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概念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3CE8E8B-E4C0-EF65-2494-0C1B74933235}"/>
              </a:ext>
            </a:extLst>
          </p:cNvPr>
          <p:cNvSpPr txBox="1"/>
          <p:nvPr/>
        </p:nvSpPr>
        <p:spPr>
          <a:xfrm>
            <a:off x="2852321" y="4017951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実社会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5B28A12-B7CB-298B-B42A-8E00D3EB4673}"/>
              </a:ext>
            </a:extLst>
          </p:cNvPr>
          <p:cNvSpPr txBox="1"/>
          <p:nvPr/>
        </p:nvSpPr>
        <p:spPr>
          <a:xfrm>
            <a:off x="3718579" y="4025165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実生活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D198B4A-1DBE-435E-BBB7-51CC4CEE3106}"/>
              </a:ext>
            </a:extLst>
          </p:cNvPr>
          <p:cNvSpPr txBox="1"/>
          <p:nvPr/>
        </p:nvSpPr>
        <p:spPr>
          <a:xfrm>
            <a:off x="5075639" y="4001326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問い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9BA8B6C-8BF1-7494-F6EC-7A165ADF88C3}"/>
              </a:ext>
            </a:extLst>
          </p:cNvPr>
          <p:cNvSpPr txBox="1"/>
          <p:nvPr/>
        </p:nvSpPr>
        <p:spPr>
          <a:xfrm>
            <a:off x="6878946" y="4017951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F1005B6-BBDC-B60D-30ED-6B11A2FDC003}"/>
              </a:ext>
            </a:extLst>
          </p:cNvPr>
          <p:cNvSpPr txBox="1"/>
          <p:nvPr/>
        </p:nvSpPr>
        <p:spPr>
          <a:xfrm>
            <a:off x="7969718" y="3983956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E60AF42-2314-7A82-9BD5-324B92B2427A}"/>
              </a:ext>
            </a:extLst>
          </p:cNvPr>
          <p:cNvSpPr txBox="1"/>
          <p:nvPr/>
        </p:nvSpPr>
        <p:spPr>
          <a:xfrm>
            <a:off x="4479565" y="4286775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数値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B140889-3FB6-7804-56A5-BE065D0A557D}"/>
              </a:ext>
            </a:extLst>
          </p:cNvPr>
          <p:cNvSpPr txBox="1"/>
          <p:nvPr/>
        </p:nvSpPr>
        <p:spPr>
          <a:xfrm>
            <a:off x="3949094" y="4764110"/>
            <a:ext cx="125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主体的・協働的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C4BF034-ED7B-46EC-0E48-470EEB680F20}"/>
              </a:ext>
            </a:extLst>
          </p:cNvPr>
          <p:cNvSpPr txBox="1"/>
          <p:nvPr/>
        </p:nvSpPr>
        <p:spPr>
          <a:xfrm>
            <a:off x="7298954" y="4764110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よさ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F56C83-C9B7-D7E8-633D-EE5756A996EF}"/>
              </a:ext>
            </a:extLst>
          </p:cNvPr>
          <p:cNvSpPr txBox="1"/>
          <p:nvPr/>
        </p:nvSpPr>
        <p:spPr>
          <a:xfrm>
            <a:off x="3588708" y="5027107"/>
            <a:ext cx="992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社会に参画</a:t>
            </a:r>
          </a:p>
        </p:txBody>
      </p:sp>
    </p:spTree>
    <p:extLst>
      <p:ext uri="{BB962C8B-B14F-4D97-AF65-F5344CB8AC3E}">
        <p14:creationId xmlns:p14="http://schemas.microsoft.com/office/powerpoint/2010/main" val="7972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5" grpId="0"/>
      <p:bldP spid="9" grpId="0"/>
      <p:bldP spid="28" grpId="0"/>
      <p:bldP spid="59" grpId="0"/>
      <p:bldP spid="67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コンテンツ プレースホルダー 105" descr="テキスト&#10;&#10;自動的に生成された説明">
            <a:extLst>
              <a:ext uri="{FF2B5EF4-FFF2-40B4-BE49-F238E27FC236}">
                <a16:creationId xmlns:a16="http://schemas.microsoft.com/office/drawing/2014/main" id="{F0449BDA-5A88-945E-8DFF-088383B4D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6" y="224900"/>
            <a:ext cx="8605085" cy="6501915"/>
          </a:xfr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F1005B6-BBDC-B60D-30ED-6B11A2FDC003}"/>
              </a:ext>
            </a:extLst>
          </p:cNvPr>
          <p:cNvSpPr txBox="1"/>
          <p:nvPr/>
        </p:nvSpPr>
        <p:spPr>
          <a:xfrm>
            <a:off x="5773783" y="2773465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総合的な学習の時間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E60AF42-2314-7A82-9BD5-324B92B2427A}"/>
              </a:ext>
            </a:extLst>
          </p:cNvPr>
          <p:cNvSpPr txBox="1"/>
          <p:nvPr/>
        </p:nvSpPr>
        <p:spPr>
          <a:xfrm>
            <a:off x="5977439" y="3822926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総合的な学習の時間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B140889-3FB6-7804-56A5-BE065D0A557D}"/>
              </a:ext>
            </a:extLst>
          </p:cNvPr>
          <p:cNvSpPr txBox="1"/>
          <p:nvPr/>
        </p:nvSpPr>
        <p:spPr>
          <a:xfrm>
            <a:off x="4093029" y="5391127"/>
            <a:ext cx="902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目標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C4BF034-ED7B-46EC-0E48-470EEB680F20}"/>
              </a:ext>
            </a:extLst>
          </p:cNvPr>
          <p:cNvSpPr txBox="1"/>
          <p:nvPr/>
        </p:nvSpPr>
        <p:spPr>
          <a:xfrm>
            <a:off x="6776883" y="5391127"/>
            <a:ext cx="8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教育目標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F56C83-C9B7-D7E8-633D-EE5756A996EF}"/>
              </a:ext>
            </a:extLst>
          </p:cNvPr>
          <p:cNvSpPr txBox="1"/>
          <p:nvPr/>
        </p:nvSpPr>
        <p:spPr>
          <a:xfrm>
            <a:off x="4995111" y="5652737"/>
            <a:ext cx="91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</p:spTree>
    <p:extLst>
      <p:ext uri="{BB962C8B-B14F-4D97-AF65-F5344CB8AC3E}">
        <p14:creationId xmlns:p14="http://schemas.microsoft.com/office/powerpoint/2010/main" val="42469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コンテンツ プレースホルダー 109" descr="テキスト&#10;&#10;自動的に生成された説明">
            <a:extLst>
              <a:ext uri="{FF2B5EF4-FFF2-40B4-BE49-F238E27FC236}">
                <a16:creationId xmlns:a16="http://schemas.microsoft.com/office/drawing/2014/main" id="{D73E2878-269B-51EF-82EE-59E4D393D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3" y="147174"/>
            <a:ext cx="8442735" cy="6563652"/>
          </a:xfr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F1005B6-BBDC-B60D-30ED-6B11A2FDC003}"/>
              </a:ext>
            </a:extLst>
          </p:cNvPr>
          <p:cNvSpPr txBox="1"/>
          <p:nvPr/>
        </p:nvSpPr>
        <p:spPr>
          <a:xfrm>
            <a:off x="4380421" y="1763271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目標及び内容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E60AF42-2314-7A82-9BD5-324B92B2427A}"/>
              </a:ext>
            </a:extLst>
          </p:cNvPr>
          <p:cNvSpPr txBox="1"/>
          <p:nvPr/>
        </p:nvSpPr>
        <p:spPr>
          <a:xfrm>
            <a:off x="7519125" y="1758702"/>
            <a:ext cx="1153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目標及び内容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B140889-3FB6-7804-56A5-BE065D0A557D}"/>
              </a:ext>
            </a:extLst>
          </p:cNvPr>
          <p:cNvSpPr txBox="1"/>
          <p:nvPr/>
        </p:nvSpPr>
        <p:spPr>
          <a:xfrm>
            <a:off x="5742557" y="2006370"/>
            <a:ext cx="902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C4BF034-ED7B-46EC-0E48-470EEB680F20}"/>
              </a:ext>
            </a:extLst>
          </p:cNvPr>
          <p:cNvSpPr txBox="1"/>
          <p:nvPr/>
        </p:nvSpPr>
        <p:spPr>
          <a:xfrm>
            <a:off x="6170759" y="2511079"/>
            <a:ext cx="1423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日常生活や社会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F56C83-C9B7-D7E8-633D-EE5756A996EF}"/>
              </a:ext>
            </a:extLst>
          </p:cNvPr>
          <p:cNvSpPr txBox="1"/>
          <p:nvPr/>
        </p:nvSpPr>
        <p:spPr>
          <a:xfrm>
            <a:off x="5479980" y="3298195"/>
            <a:ext cx="616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目標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C3F57226-9294-60FF-13C6-09074B6F16ED}"/>
              </a:ext>
            </a:extLst>
          </p:cNvPr>
          <p:cNvSpPr txBox="1"/>
          <p:nvPr/>
        </p:nvSpPr>
        <p:spPr>
          <a:xfrm>
            <a:off x="7754996" y="3278601"/>
            <a:ext cx="91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探究課題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FCF2B6F-59E8-EFD4-53FB-C295785037E6}"/>
              </a:ext>
            </a:extLst>
          </p:cNvPr>
          <p:cNvSpPr txBox="1"/>
          <p:nvPr/>
        </p:nvSpPr>
        <p:spPr>
          <a:xfrm>
            <a:off x="2621280" y="3559805"/>
            <a:ext cx="119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探究課題の解決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CD2C0A-7DCB-7AE2-1F17-1E201105EC53}"/>
              </a:ext>
            </a:extLst>
          </p:cNvPr>
          <p:cNvSpPr txBox="1"/>
          <p:nvPr/>
        </p:nvSpPr>
        <p:spPr>
          <a:xfrm>
            <a:off x="5479980" y="3564512"/>
            <a:ext cx="91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具体的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77E4F621-2CF8-9DFF-9EB9-CEB0B75304FB}"/>
              </a:ext>
            </a:extLst>
          </p:cNvPr>
          <p:cNvSpPr txBox="1"/>
          <p:nvPr/>
        </p:nvSpPr>
        <p:spPr>
          <a:xfrm>
            <a:off x="4815839" y="4090018"/>
            <a:ext cx="82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探究課題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EC263D0-A849-1EE7-A410-906103BEF981}"/>
              </a:ext>
            </a:extLst>
          </p:cNvPr>
          <p:cNvSpPr txBox="1"/>
          <p:nvPr/>
        </p:nvSpPr>
        <p:spPr>
          <a:xfrm>
            <a:off x="2490652" y="4367853"/>
            <a:ext cx="91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国際理解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90C6713-08C4-EC46-9A0C-8C3C622575BE}"/>
              </a:ext>
            </a:extLst>
          </p:cNvPr>
          <p:cNvSpPr txBox="1"/>
          <p:nvPr/>
        </p:nvSpPr>
        <p:spPr>
          <a:xfrm>
            <a:off x="3820983" y="4367853"/>
            <a:ext cx="819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環境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E90A73F-57DC-8254-8B8C-F83AD8881732}"/>
              </a:ext>
            </a:extLst>
          </p:cNvPr>
          <p:cNvSpPr txBox="1"/>
          <p:nvPr/>
        </p:nvSpPr>
        <p:spPr>
          <a:xfrm>
            <a:off x="7665924" y="4305486"/>
            <a:ext cx="1371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横断的・総合的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6EFB04-A5F7-8B2C-2D40-9A2AC07E4081}"/>
              </a:ext>
            </a:extLst>
          </p:cNvPr>
          <p:cNvSpPr txBox="1"/>
          <p:nvPr/>
        </p:nvSpPr>
        <p:spPr>
          <a:xfrm>
            <a:off x="6874936" y="4603013"/>
            <a:ext cx="592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22461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文字の書かれた紙&#10;&#10;自動的に生成された説明">
            <a:extLst>
              <a:ext uri="{FF2B5EF4-FFF2-40B4-BE49-F238E27FC236}">
                <a16:creationId xmlns:a16="http://schemas.microsoft.com/office/drawing/2014/main" id="{2CAF4045-AB8C-4E99-BE59-12FB5E544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88" y="324180"/>
            <a:ext cx="8239833" cy="6209639"/>
          </a:xfr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F1005B6-BBDC-B60D-30ED-6B11A2FDC003}"/>
              </a:ext>
            </a:extLst>
          </p:cNvPr>
          <p:cNvSpPr txBox="1"/>
          <p:nvPr/>
        </p:nvSpPr>
        <p:spPr>
          <a:xfrm>
            <a:off x="2685422" y="1758707"/>
            <a:ext cx="909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探究課題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E60AF42-2314-7A82-9BD5-324B92B2427A}"/>
              </a:ext>
            </a:extLst>
          </p:cNvPr>
          <p:cNvSpPr txBox="1"/>
          <p:nvPr/>
        </p:nvSpPr>
        <p:spPr>
          <a:xfrm>
            <a:off x="2979230" y="2524206"/>
            <a:ext cx="1153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知識及び技能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B140889-3FB6-7804-56A5-BE065D0A557D}"/>
              </a:ext>
            </a:extLst>
          </p:cNvPr>
          <p:cNvSpPr txBox="1"/>
          <p:nvPr/>
        </p:nvSpPr>
        <p:spPr>
          <a:xfrm>
            <a:off x="7822031" y="2453597"/>
            <a:ext cx="102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知識及び技能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C4BF034-ED7B-46EC-0E48-470EEB680F20}"/>
              </a:ext>
            </a:extLst>
          </p:cNvPr>
          <p:cNvSpPr txBox="1"/>
          <p:nvPr/>
        </p:nvSpPr>
        <p:spPr>
          <a:xfrm>
            <a:off x="4837469" y="2731110"/>
            <a:ext cx="592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社会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F56C83-C9B7-D7E8-633D-EE5756A996EF}"/>
              </a:ext>
            </a:extLst>
          </p:cNvPr>
          <p:cNvSpPr txBox="1"/>
          <p:nvPr/>
        </p:nvSpPr>
        <p:spPr>
          <a:xfrm>
            <a:off x="5530024" y="3481362"/>
            <a:ext cx="616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課題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C3F57226-9294-60FF-13C6-09074B6F16ED}"/>
              </a:ext>
            </a:extLst>
          </p:cNvPr>
          <p:cNvSpPr txBox="1"/>
          <p:nvPr/>
        </p:nvSpPr>
        <p:spPr>
          <a:xfrm>
            <a:off x="6645968" y="3487718"/>
            <a:ext cx="82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FCF2B6F-59E8-EFD4-53FB-C295785037E6}"/>
              </a:ext>
            </a:extLst>
          </p:cNvPr>
          <p:cNvSpPr txBox="1"/>
          <p:nvPr/>
        </p:nvSpPr>
        <p:spPr>
          <a:xfrm>
            <a:off x="3380945" y="3481362"/>
            <a:ext cx="75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判断力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CD2C0A-7DCB-7AE2-1F17-1E201105EC53}"/>
              </a:ext>
            </a:extLst>
          </p:cNvPr>
          <p:cNvSpPr txBox="1"/>
          <p:nvPr/>
        </p:nvSpPr>
        <p:spPr>
          <a:xfrm>
            <a:off x="2685423" y="3749328"/>
            <a:ext cx="105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まとめ・表現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77E4F621-2CF8-9DFF-9EB9-CEB0B75304FB}"/>
              </a:ext>
            </a:extLst>
          </p:cNvPr>
          <p:cNvSpPr txBox="1"/>
          <p:nvPr/>
        </p:nvSpPr>
        <p:spPr>
          <a:xfrm>
            <a:off x="5236620" y="3749328"/>
            <a:ext cx="703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過程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EC263D0-A849-1EE7-A410-906103BEF981}"/>
              </a:ext>
            </a:extLst>
          </p:cNvPr>
          <p:cNvSpPr txBox="1"/>
          <p:nvPr/>
        </p:nvSpPr>
        <p:spPr>
          <a:xfrm>
            <a:off x="7162175" y="3728109"/>
            <a:ext cx="91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未知の状況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90C6713-08C4-EC46-9A0C-8C3C622575BE}"/>
              </a:ext>
            </a:extLst>
          </p:cNvPr>
          <p:cNvSpPr txBox="1"/>
          <p:nvPr/>
        </p:nvSpPr>
        <p:spPr>
          <a:xfrm>
            <a:off x="3937473" y="4466045"/>
            <a:ext cx="691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人間性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E90A73F-57DC-8254-8B8C-F83AD8881732}"/>
              </a:ext>
            </a:extLst>
          </p:cNvPr>
          <p:cNvSpPr txBox="1"/>
          <p:nvPr/>
        </p:nvSpPr>
        <p:spPr>
          <a:xfrm>
            <a:off x="7563397" y="4432343"/>
            <a:ext cx="117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他者や社会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6EFB04-A5F7-8B2C-2D40-9A2AC07E4081}"/>
              </a:ext>
            </a:extLst>
          </p:cNvPr>
          <p:cNvSpPr txBox="1"/>
          <p:nvPr/>
        </p:nvSpPr>
        <p:spPr>
          <a:xfrm>
            <a:off x="4345577" y="4727655"/>
            <a:ext cx="975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両方の視点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1910B4-16EE-8D8A-6C12-3CE10C580436}"/>
              </a:ext>
            </a:extLst>
          </p:cNvPr>
          <p:cNvSpPr txBox="1"/>
          <p:nvPr/>
        </p:nvSpPr>
        <p:spPr>
          <a:xfrm>
            <a:off x="2706273" y="5228398"/>
            <a:ext cx="592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82AAB0-E967-F990-CE8D-725E9B797665}"/>
              </a:ext>
            </a:extLst>
          </p:cNvPr>
          <p:cNvSpPr txBox="1"/>
          <p:nvPr/>
        </p:nvSpPr>
        <p:spPr>
          <a:xfrm>
            <a:off x="6561725" y="5177991"/>
            <a:ext cx="592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解決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9916C4-7CF3-3357-0785-76B3722DC9CE}"/>
              </a:ext>
            </a:extLst>
          </p:cNvPr>
          <p:cNvSpPr txBox="1"/>
          <p:nvPr/>
        </p:nvSpPr>
        <p:spPr>
          <a:xfrm>
            <a:off x="2979230" y="5490008"/>
            <a:ext cx="881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CCCC4E-5F07-6C7B-4A4B-F7F65984FB5C}"/>
              </a:ext>
            </a:extLst>
          </p:cNvPr>
          <p:cNvSpPr txBox="1"/>
          <p:nvPr/>
        </p:nvSpPr>
        <p:spPr>
          <a:xfrm>
            <a:off x="5132512" y="5436346"/>
            <a:ext cx="1181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教科等を越えた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0EF9ED-A800-5870-E156-3F4C8B018029}"/>
              </a:ext>
            </a:extLst>
          </p:cNvPr>
          <p:cNvSpPr txBox="1"/>
          <p:nvPr/>
        </p:nvSpPr>
        <p:spPr>
          <a:xfrm>
            <a:off x="7966102" y="5436346"/>
            <a:ext cx="881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</p:spTree>
    <p:extLst>
      <p:ext uri="{BB962C8B-B14F-4D97-AF65-F5344CB8AC3E}">
        <p14:creationId xmlns:p14="http://schemas.microsoft.com/office/powerpoint/2010/main" val="29215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コンテンツ プレースホルダー 16" descr="テキスト&#10;&#10;自動的に生成された説明">
            <a:extLst>
              <a:ext uri="{FF2B5EF4-FFF2-40B4-BE49-F238E27FC236}">
                <a16:creationId xmlns:a16="http://schemas.microsoft.com/office/drawing/2014/main" id="{79C86352-C785-DACB-D02E-C93869656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264661"/>
            <a:ext cx="8748215" cy="644143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E97CF5-AEDF-398C-CC99-6BF9DE389AEB}"/>
              </a:ext>
            </a:extLst>
          </p:cNvPr>
          <p:cNvSpPr txBox="1"/>
          <p:nvPr/>
        </p:nvSpPr>
        <p:spPr>
          <a:xfrm>
            <a:off x="4722128" y="1772956"/>
            <a:ext cx="208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通級による指導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3514301" y="2578547"/>
            <a:ext cx="148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通級による指導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7149154" y="2049955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自立活動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674AAF-9249-5E0B-55B8-2BDC09FE0D0F}"/>
              </a:ext>
            </a:extLst>
          </p:cNvPr>
          <p:cNvSpPr txBox="1"/>
          <p:nvPr/>
        </p:nvSpPr>
        <p:spPr>
          <a:xfrm>
            <a:off x="7149153" y="2587168"/>
            <a:ext cx="87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連携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274861" y="3126817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家庭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188FB3-A483-14D5-7205-0D81CF2DABC4}"/>
              </a:ext>
            </a:extLst>
          </p:cNvPr>
          <p:cNvSpPr txBox="1"/>
          <p:nvPr/>
        </p:nvSpPr>
        <p:spPr>
          <a:xfrm>
            <a:off x="3053688" y="3429000"/>
            <a:ext cx="102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関係機関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522192" y="3126816"/>
            <a:ext cx="81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保健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5442330" y="3404361"/>
            <a:ext cx="102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長期的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A08A3-62BF-3A66-4E99-2344D2656D78}"/>
              </a:ext>
            </a:extLst>
          </p:cNvPr>
          <p:cNvSpPr txBox="1"/>
          <p:nvPr/>
        </p:nvSpPr>
        <p:spPr>
          <a:xfrm>
            <a:off x="4152903" y="3945757"/>
            <a:ext cx="113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実態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2942803" y="3663900"/>
            <a:ext cx="216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個別の教育支援計画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6107944" y="3943823"/>
            <a:ext cx="157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個別の指導計画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326910-3C0E-327A-61EC-1315BB7A4B3F}"/>
              </a:ext>
            </a:extLst>
          </p:cNvPr>
          <p:cNvSpPr txBox="1"/>
          <p:nvPr/>
        </p:nvSpPr>
        <p:spPr>
          <a:xfrm>
            <a:off x="7204883" y="4203677"/>
            <a:ext cx="148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通級による指導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D8F789-990C-6B7B-607D-DB06F1E72FC9}"/>
              </a:ext>
            </a:extLst>
          </p:cNvPr>
          <p:cNvSpPr txBox="1"/>
          <p:nvPr/>
        </p:nvSpPr>
        <p:spPr>
          <a:xfrm>
            <a:off x="6789766" y="4470393"/>
            <a:ext cx="216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個別の教育支援計画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A1CBC1-7533-B6CA-C5CD-EE385B147745}"/>
              </a:ext>
            </a:extLst>
          </p:cNvPr>
          <p:cNvSpPr txBox="1"/>
          <p:nvPr/>
        </p:nvSpPr>
        <p:spPr>
          <a:xfrm>
            <a:off x="2306471" y="4749253"/>
            <a:ext cx="1535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個別の指導計画</a:t>
            </a:r>
          </a:p>
        </p:txBody>
      </p:sp>
    </p:spTree>
    <p:extLst>
      <p:ext uri="{BB962C8B-B14F-4D97-AF65-F5344CB8AC3E}">
        <p14:creationId xmlns:p14="http://schemas.microsoft.com/office/powerpoint/2010/main" val="18478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コンテンツ プレースホルダー 27" descr="テキスト&#10;&#10;自動的に生成された説明">
            <a:extLst>
              <a:ext uri="{FF2B5EF4-FFF2-40B4-BE49-F238E27FC236}">
                <a16:creationId xmlns:a16="http://schemas.microsoft.com/office/drawing/2014/main" id="{E351DB43-F797-6C62-DF4A-4FF57D118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51" y="251245"/>
            <a:ext cx="8447442" cy="6606755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779520" y="2885002"/>
            <a:ext cx="899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生活経験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188FB3-A483-14D5-7205-0D81CF2DABC4}"/>
              </a:ext>
            </a:extLst>
          </p:cNvPr>
          <p:cNvSpPr txBox="1"/>
          <p:nvPr/>
        </p:nvSpPr>
        <p:spPr>
          <a:xfrm>
            <a:off x="6218831" y="2577225"/>
            <a:ext cx="10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学校生活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5671790" y="3710894"/>
            <a:ext cx="10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計画的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A08A3-62BF-3A66-4E99-2344D2656D78}"/>
              </a:ext>
            </a:extLst>
          </p:cNvPr>
          <p:cNvSpPr txBox="1"/>
          <p:nvPr/>
        </p:nvSpPr>
        <p:spPr>
          <a:xfrm>
            <a:off x="3999886" y="3681426"/>
            <a:ext cx="544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工夫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4663558" y="3970138"/>
            <a:ext cx="83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教師間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7511964" y="3403117"/>
            <a:ext cx="10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実態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8088827" y="3702016"/>
            <a:ext cx="202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通級による日本語指導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0FD3BF-7F55-851E-4FDA-3C2E8483121E}"/>
              </a:ext>
            </a:extLst>
          </p:cNvPr>
          <p:cNvSpPr txBox="1"/>
          <p:nvPr/>
        </p:nvSpPr>
        <p:spPr>
          <a:xfrm>
            <a:off x="8017794" y="3970137"/>
            <a:ext cx="83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個別</a:t>
            </a:r>
          </a:p>
        </p:txBody>
      </p:sp>
    </p:spTree>
    <p:extLst>
      <p:ext uri="{BB962C8B-B14F-4D97-AF65-F5344CB8AC3E}">
        <p14:creationId xmlns:p14="http://schemas.microsoft.com/office/powerpoint/2010/main" val="17027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2" grpId="0"/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5" descr="テキスト&#10;&#10;自動的に生成された説明">
            <a:extLst>
              <a:ext uri="{FF2B5EF4-FFF2-40B4-BE49-F238E27FC236}">
                <a16:creationId xmlns:a16="http://schemas.microsoft.com/office/drawing/2014/main" id="{1BD242BB-F43E-7DC7-4F62-C129D1B1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48" y="769227"/>
            <a:ext cx="7803032" cy="543575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5446373" y="2531047"/>
            <a:ext cx="128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保護者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066399" y="2812438"/>
            <a:ext cx="981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社会的自立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872442" y="2535439"/>
            <a:ext cx="981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心理や福祉</a:t>
            </a:r>
            <a:endParaRPr kumimoji="1" lang="ja-JP" alt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4018326" y="2812438"/>
            <a:ext cx="140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助言または援助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4611030" y="3032514"/>
            <a:ext cx="917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情報の提供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5248844" y="3487104"/>
            <a:ext cx="54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欠席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CA56B0-F502-FCA3-2EE7-8846B2152FB7}"/>
              </a:ext>
            </a:extLst>
          </p:cNvPr>
          <p:cNvSpPr txBox="1"/>
          <p:nvPr/>
        </p:nvSpPr>
        <p:spPr>
          <a:xfrm>
            <a:off x="4018326" y="3736893"/>
            <a:ext cx="1482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文部科学大臣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4B12B8-99AE-7A30-32D1-92E1962B2E05}"/>
              </a:ext>
            </a:extLst>
          </p:cNvPr>
          <p:cNvSpPr txBox="1"/>
          <p:nvPr/>
        </p:nvSpPr>
        <p:spPr>
          <a:xfrm>
            <a:off x="5879163" y="3767758"/>
            <a:ext cx="156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highlight>
                  <a:srgbClr val="FFFF00"/>
                </a:highlight>
              </a:rPr>
              <a:t>特別の教育課程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A4C388-4E44-1642-0C73-03A7522E2493}"/>
              </a:ext>
            </a:extLst>
          </p:cNvPr>
          <p:cNvSpPr txBox="1"/>
          <p:nvPr/>
        </p:nvSpPr>
        <p:spPr>
          <a:xfrm>
            <a:off x="6342371" y="3989643"/>
            <a:ext cx="772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highlight>
                  <a:srgbClr val="FFFF00"/>
                </a:highlight>
              </a:rPr>
              <a:t>個別学習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9BC09E-2C08-F74F-33B6-6CEFDBD8DA6B}"/>
              </a:ext>
            </a:extLst>
          </p:cNvPr>
          <p:cNvSpPr txBox="1"/>
          <p:nvPr/>
        </p:nvSpPr>
        <p:spPr>
          <a:xfrm>
            <a:off x="6585558" y="3059381"/>
            <a:ext cx="595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支援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BBE54A-C6A5-05B2-75F2-48E0C21DA719}"/>
              </a:ext>
            </a:extLst>
          </p:cNvPr>
          <p:cNvSpPr txBox="1"/>
          <p:nvPr/>
        </p:nvSpPr>
        <p:spPr>
          <a:xfrm>
            <a:off x="6467578" y="3490417"/>
            <a:ext cx="54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欠席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5B26B5-3F83-F8B3-F36B-DE9B8AE14CC1}"/>
              </a:ext>
            </a:extLst>
          </p:cNvPr>
          <p:cNvSpPr txBox="1"/>
          <p:nvPr/>
        </p:nvSpPr>
        <p:spPr>
          <a:xfrm>
            <a:off x="4432617" y="4233950"/>
            <a:ext cx="772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highlight>
                  <a:srgbClr val="FFFF00"/>
                </a:highlight>
              </a:rPr>
              <a:t>工夫改善</a:t>
            </a:r>
          </a:p>
        </p:txBody>
      </p:sp>
    </p:spTree>
    <p:extLst>
      <p:ext uri="{BB962C8B-B14F-4D97-AF65-F5344CB8AC3E}">
        <p14:creationId xmlns:p14="http://schemas.microsoft.com/office/powerpoint/2010/main" val="14231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14" grpId="0"/>
      <p:bldP spid="20" grpId="0"/>
      <p:bldP spid="21" grpId="0"/>
      <p:bldP spid="4" grpId="0"/>
      <p:bldP spid="8" grpId="0"/>
      <p:bldP spid="9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7" descr="テキスト&#10;&#10;自動的に生成された説明">
            <a:extLst>
              <a:ext uri="{FF2B5EF4-FFF2-40B4-BE49-F238E27FC236}">
                <a16:creationId xmlns:a16="http://schemas.microsoft.com/office/drawing/2014/main" id="{C55D7B22-E2B3-4280-FAF5-FA19321C3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34" y="688921"/>
            <a:ext cx="7652789" cy="5969885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3933325" y="2518092"/>
            <a:ext cx="110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特別の時間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3439426" y="3094064"/>
            <a:ext cx="721894" cy="28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実情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8262159" y="3028036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各教科等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4671820" y="3078111"/>
            <a:ext cx="1796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中学校教育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6759584" y="2800185"/>
            <a:ext cx="1474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年齢，経験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2838977" y="2828416"/>
            <a:ext cx="1597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特別の教育課程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6621995" y="3320423"/>
            <a:ext cx="243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  <a:endParaRPr kumimoji="1" lang="en-US" altLang="ja-JP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6096000" y="3998988"/>
            <a:ext cx="268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グループ別学習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4016CD-09CD-92D0-9A1D-8366C0669B9F}"/>
              </a:ext>
            </a:extLst>
          </p:cNvPr>
          <p:cNvSpPr txBox="1"/>
          <p:nvPr/>
        </p:nvSpPr>
        <p:spPr>
          <a:xfrm>
            <a:off x="3381498" y="4280672"/>
            <a:ext cx="1106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工夫改善</a:t>
            </a:r>
          </a:p>
        </p:txBody>
      </p:sp>
    </p:spTree>
    <p:extLst>
      <p:ext uri="{BB962C8B-B14F-4D97-AF65-F5344CB8AC3E}">
        <p14:creationId xmlns:p14="http://schemas.microsoft.com/office/powerpoint/2010/main" val="5868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" grpId="0"/>
      <p:bldP spid="3" grpId="0"/>
      <p:bldP spid="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 descr="テキスト&#10;&#10;自動的に生成された説明">
            <a:extLst>
              <a:ext uri="{FF2B5EF4-FFF2-40B4-BE49-F238E27FC236}">
                <a16:creationId xmlns:a16="http://schemas.microsoft.com/office/drawing/2014/main" id="{8373F26E-6C50-E82E-A24C-F10066F78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9" y="685796"/>
            <a:ext cx="7651189" cy="5666239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302348" y="3089514"/>
            <a:ext cx="594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校長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211666" y="3365028"/>
            <a:ext cx="68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連携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843475" y="3089514"/>
            <a:ext cx="102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校務分掌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697632" y="3598383"/>
            <a:ext cx="90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学校評価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6865323" y="3365028"/>
            <a:ext cx="2010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カリキュラム・マネジメント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BFAD6B-7C8E-8A28-6C47-50115CE63121}"/>
              </a:ext>
            </a:extLst>
          </p:cNvPr>
          <p:cNvSpPr txBox="1"/>
          <p:nvPr/>
        </p:nvSpPr>
        <p:spPr>
          <a:xfrm>
            <a:off x="4043975" y="3809819"/>
            <a:ext cx="685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改善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EE0955-DF58-6336-EA54-C84DBE3EB8B6}"/>
              </a:ext>
            </a:extLst>
          </p:cNvPr>
          <p:cNvSpPr txBox="1"/>
          <p:nvPr/>
        </p:nvSpPr>
        <p:spPr>
          <a:xfrm>
            <a:off x="6108698" y="3824286"/>
            <a:ext cx="685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中核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3BE64A-43BE-6004-1BFE-39404D513D58}"/>
              </a:ext>
            </a:extLst>
          </p:cNvPr>
          <p:cNvSpPr txBox="1"/>
          <p:nvPr/>
        </p:nvSpPr>
        <p:spPr>
          <a:xfrm>
            <a:off x="2522955" y="4086818"/>
            <a:ext cx="2010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カリキュラム・マネジメント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01FDCB-C468-63F7-11EE-B915684720A6}"/>
              </a:ext>
            </a:extLst>
          </p:cNvPr>
          <p:cNvSpPr txBox="1"/>
          <p:nvPr/>
        </p:nvSpPr>
        <p:spPr>
          <a:xfrm>
            <a:off x="5674204" y="4482249"/>
            <a:ext cx="1119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学校保健計画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4012AA-14A7-A7B8-3850-E99277E2365D}"/>
              </a:ext>
            </a:extLst>
          </p:cNvPr>
          <p:cNvSpPr txBox="1"/>
          <p:nvPr/>
        </p:nvSpPr>
        <p:spPr>
          <a:xfrm>
            <a:off x="6964539" y="4472550"/>
            <a:ext cx="1119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学校安全計画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D41528-1229-3307-9EA5-7E6758AA9607}"/>
              </a:ext>
            </a:extLst>
          </p:cNvPr>
          <p:cNvSpPr txBox="1"/>
          <p:nvPr/>
        </p:nvSpPr>
        <p:spPr>
          <a:xfrm>
            <a:off x="8254875" y="4472549"/>
            <a:ext cx="292226" cy="27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453FF4-625E-3C28-20D2-C76B92312134}"/>
              </a:ext>
            </a:extLst>
          </p:cNvPr>
          <p:cNvSpPr txBox="1"/>
          <p:nvPr/>
        </p:nvSpPr>
        <p:spPr>
          <a:xfrm>
            <a:off x="4211666" y="4728365"/>
            <a:ext cx="902433" cy="27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BCD0DD-C522-FE6F-3116-BA080BBB23EA}"/>
              </a:ext>
            </a:extLst>
          </p:cNvPr>
          <p:cNvSpPr txBox="1"/>
          <p:nvPr/>
        </p:nvSpPr>
        <p:spPr>
          <a:xfrm>
            <a:off x="4386568" y="4968635"/>
            <a:ext cx="902433" cy="27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全体計画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CB8937-0F06-DE25-503A-76246125C955}"/>
              </a:ext>
            </a:extLst>
          </p:cNvPr>
          <p:cNvSpPr txBox="1"/>
          <p:nvPr/>
        </p:nvSpPr>
        <p:spPr>
          <a:xfrm>
            <a:off x="6621946" y="4998359"/>
            <a:ext cx="90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効果的</a:t>
            </a:r>
          </a:p>
        </p:txBody>
      </p:sp>
    </p:spTree>
    <p:extLst>
      <p:ext uri="{BB962C8B-B14F-4D97-AF65-F5344CB8AC3E}">
        <p14:creationId xmlns:p14="http://schemas.microsoft.com/office/powerpoint/2010/main" val="37509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  <p:bldP spid="11" grpId="0"/>
      <p:bldP spid="13" grpId="0"/>
      <p:bldP spid="3" grpId="0"/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13" descr="テキスト, 手紙&#10;&#10;自動的に生成された説明">
            <a:extLst>
              <a:ext uri="{FF2B5EF4-FFF2-40B4-BE49-F238E27FC236}">
                <a16:creationId xmlns:a16="http://schemas.microsoft.com/office/drawing/2014/main" id="{A4A5F8A7-F555-8215-943C-56FA7EE39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72" y="566607"/>
            <a:ext cx="7680767" cy="5977929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736375" y="2018759"/>
            <a:ext cx="1273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学校教育活動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839102" y="2018759"/>
            <a:ext cx="72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関連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4196604" y="2280742"/>
            <a:ext cx="72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自発的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6420536" y="2269021"/>
            <a:ext cx="72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部活動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4184341" y="2524193"/>
            <a:ext cx="927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学習意欲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6167660" y="2514491"/>
            <a:ext cx="78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連帯感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6953816" y="2740773"/>
            <a:ext cx="927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教育課程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5299269" y="3010223"/>
            <a:ext cx="12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地域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2654357" y="2773188"/>
            <a:ext cx="1020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6786875" y="2972143"/>
            <a:ext cx="12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地域の人々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51BD70-D830-8788-7DD0-1ADEF89C65FC}"/>
              </a:ext>
            </a:extLst>
          </p:cNvPr>
          <p:cNvSpPr txBox="1"/>
          <p:nvPr/>
        </p:nvSpPr>
        <p:spPr>
          <a:xfrm>
            <a:off x="6544428" y="3217613"/>
            <a:ext cx="12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運営上の工夫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8121070" y="3201878"/>
            <a:ext cx="12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持続可能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00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3" grpId="0"/>
      <p:bldP spid="4" grpId="0"/>
      <p:bldP spid="17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7" descr="テキスト&#10;&#10;自動的に生成された説明">
            <a:extLst>
              <a:ext uri="{FF2B5EF4-FFF2-40B4-BE49-F238E27FC236}">
                <a16:creationId xmlns:a16="http://schemas.microsoft.com/office/drawing/2014/main" id="{8807B42E-C821-E026-200F-B02E83E63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83" y="278459"/>
            <a:ext cx="8302751" cy="6301081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409256" y="2748613"/>
            <a:ext cx="58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目的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2935370" y="3014024"/>
            <a:ext cx="1261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人的または物的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7120755" y="2748613"/>
            <a:ext cx="927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教育活動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6141614" y="2999849"/>
            <a:ext cx="572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協力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4380410" y="4035712"/>
            <a:ext cx="1166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認定こども園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A9C12-DC55-D3FD-CBF3-DF3E5DF1D974}"/>
              </a:ext>
            </a:extLst>
          </p:cNvPr>
          <p:cNvSpPr txBox="1"/>
          <p:nvPr/>
        </p:nvSpPr>
        <p:spPr>
          <a:xfrm>
            <a:off x="3428733" y="3269446"/>
            <a:ext cx="12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連携および協働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51BD70-D830-8788-7DD0-1ADEF89C65FC}"/>
              </a:ext>
            </a:extLst>
          </p:cNvPr>
          <p:cNvSpPr txBox="1"/>
          <p:nvPr/>
        </p:nvSpPr>
        <p:spPr>
          <a:xfrm>
            <a:off x="2682182" y="3531056"/>
            <a:ext cx="539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世代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E86BE1-5E83-C901-4ABD-7593B913F520}"/>
              </a:ext>
            </a:extLst>
          </p:cNvPr>
          <p:cNvSpPr txBox="1"/>
          <p:nvPr/>
        </p:nvSpPr>
        <p:spPr>
          <a:xfrm>
            <a:off x="3922097" y="3524868"/>
            <a:ext cx="9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交流の機会</a:t>
            </a:r>
            <a:endParaRPr kumimoji="1" lang="en-US" altLang="ja-JP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6817F3-899E-FF7C-0CA1-EBDC74A9E820}"/>
              </a:ext>
            </a:extLst>
          </p:cNvPr>
          <p:cNvSpPr txBox="1"/>
          <p:nvPr/>
        </p:nvSpPr>
        <p:spPr>
          <a:xfrm>
            <a:off x="7807233" y="3974752"/>
            <a:ext cx="1166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特別支援学校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0DE2F6-CA04-71CC-30DD-37971AF384FB}"/>
              </a:ext>
            </a:extLst>
          </p:cNvPr>
          <p:cNvSpPr txBox="1"/>
          <p:nvPr/>
        </p:nvSpPr>
        <p:spPr>
          <a:xfrm>
            <a:off x="4275909" y="4267753"/>
            <a:ext cx="557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交流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A02C13-FFEA-55C4-7EC1-C011AF43E4EA}"/>
              </a:ext>
            </a:extLst>
          </p:cNvPr>
          <p:cNvSpPr txBox="1"/>
          <p:nvPr/>
        </p:nvSpPr>
        <p:spPr>
          <a:xfrm>
            <a:off x="2425164" y="4554778"/>
            <a:ext cx="797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共同学習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9B8675-0D05-3ADA-C2E0-585376169533}"/>
              </a:ext>
            </a:extLst>
          </p:cNvPr>
          <p:cNvSpPr txBox="1"/>
          <p:nvPr/>
        </p:nvSpPr>
        <p:spPr>
          <a:xfrm>
            <a:off x="4690202" y="4516987"/>
            <a:ext cx="1031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尊重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80EACF-DE54-734A-4178-2F5B19485D8A}"/>
              </a:ext>
            </a:extLst>
          </p:cNvPr>
          <p:cNvSpPr txBox="1"/>
          <p:nvPr/>
        </p:nvSpPr>
        <p:spPr>
          <a:xfrm>
            <a:off x="6109784" y="4512098"/>
            <a:ext cx="1166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協働</a:t>
            </a:r>
          </a:p>
        </p:txBody>
      </p:sp>
    </p:spTree>
    <p:extLst>
      <p:ext uri="{BB962C8B-B14F-4D97-AF65-F5344CB8AC3E}">
        <p14:creationId xmlns:p14="http://schemas.microsoft.com/office/powerpoint/2010/main" val="28468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4" grpId="0"/>
      <p:bldP spid="17" grpId="0"/>
      <p:bldP spid="5" grpId="0"/>
      <p:bldP spid="6" grpId="0"/>
      <p:bldP spid="9" grpId="0"/>
      <p:bldP spid="19" grpId="0"/>
      <p:bldP spid="20" grpId="0"/>
      <p:bldP spid="21" grpId="0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2895</TotalTime>
  <Words>679</Words>
  <Application>Microsoft Office PowerPoint</Application>
  <PresentationFormat>ワイド画面</PresentationFormat>
  <Paragraphs>306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 Pゴシック体S</vt:lpstr>
      <vt:lpstr>Arial</vt:lpstr>
      <vt:lpstr>Century Gothic</vt:lpstr>
      <vt:lpstr>Wingdings 3</vt:lpstr>
      <vt:lpstr>イオン</vt:lpstr>
      <vt:lpstr>学習指導要領「総則」をマスターしよう ２５～４８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学習指導要領をマスターしよう</dc:title>
  <dc:creator>yukky 3715</dc:creator>
  <cp:lastModifiedBy>yukky 3715</cp:lastModifiedBy>
  <cp:revision>9</cp:revision>
  <dcterms:created xsi:type="dcterms:W3CDTF">2022-11-21T04:08:53Z</dcterms:created>
  <dcterms:modified xsi:type="dcterms:W3CDTF">2023-03-31T18:19:59Z</dcterms:modified>
</cp:coreProperties>
</file>